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Geo"/>
      <p:regular r:id="rId53"/>
      <p: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402CC3-2070-41A9-986B-7F7EA505D4B0}">
  <a:tblStyle styleId="{0B402CC3-2070-41A9-986B-7F7EA505D4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Geo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Ge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110efbbdb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110efbbdb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110efbbdb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110efbbdb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110efbbdb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3110efbbdb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2eb2882b2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32eb2882b2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110efbbdb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3110efbbdb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32eb2882b2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32eb2882b2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32eb2882b2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32eb2882b2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110efbbdb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110efbbdb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2eb2882b2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32eb2882b2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2eb2882b2_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32eb2882b2_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2eb2882b2_1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32eb2882b2_1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110efbbdb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3110efbbdb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2eb2882b2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32eb2882b2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2eb2882b2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32eb2882b2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2eb2882b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32eb2882b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2eb2882b2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32eb2882b2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2eb2882b2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32eb2882b2_1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2eb2882b2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32eb2882b2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2eb2882b2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32eb2882b2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2eb2882b2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32eb2882b2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2eb2882b2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32eb2882b2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2eb2882b2_1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32eb2882b2_1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2eb2882b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2eb2882b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2eb2882b2_1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32eb2882b2_1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2eb2882b2_1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32eb2882b2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110efbbdb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3110efbbdb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32eb2882b2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32eb2882b2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2eb2882b2_1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32eb2882b2_1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3110efbbdb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3110efbbdb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3110efbbdb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3110efbbdb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110efbbdb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3110efbbdb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3110efbbdb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3110efbbdb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3110efbbdb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3110efbbdb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110efbbdb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3110efbbdb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3110efbbdb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3110efbbdb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110efbbd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3110efbbd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110efbbdb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3110efbbdb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2eb2882b2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32eb2882b2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32eb2882b2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32eb2882b2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3110efbbdb_2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3110efbbdb_2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110efbbdb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3110efbbdb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110efbbdb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3110efbbdb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110efbbdb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3110efbbdb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110efbbdb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3110efbbdb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110efbbdb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3110efbbdb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4364181" y="1704109"/>
            <a:ext cx="3636819" cy="92836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"/>
              <a:buNone/>
              <a:defRPr sz="3000"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364181" y="2959623"/>
            <a:ext cx="3636818" cy="9283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b="0" sz="1100">
                <a:latin typeface="Geo"/>
                <a:ea typeface="Geo"/>
                <a:cs typeface="Geo"/>
                <a:sym typeface="Ge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4364180" y="2757949"/>
            <a:ext cx="3636819" cy="91906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00000"/>
              </a:gs>
              <a:gs pos="72000">
                <a:srgbClr val="1F3864"/>
              </a:gs>
              <a:gs pos="100000">
                <a:srgbClr val="1F386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595" y="877664"/>
            <a:ext cx="2326820" cy="77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01" y="723025"/>
            <a:ext cx="3852728" cy="381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Round Image">
  <p:cSld name="Title and Content with Round Imag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988866" y="1056391"/>
            <a:ext cx="3943349" cy="877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988866" y="2256776"/>
            <a:ext cx="3943350" cy="17803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5"/>
          <p:cNvSpPr/>
          <p:nvPr>
            <p:ph idx="2" type="pic"/>
          </p:nvPr>
        </p:nvSpPr>
        <p:spPr>
          <a:xfrm>
            <a:off x="5224898" y="1081403"/>
            <a:ext cx="2963140" cy="2980694"/>
          </a:xfrm>
          <a:prstGeom prst="flowChartConnector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67" name="Google Shape;67;p15"/>
          <p:cNvSpPr/>
          <p:nvPr/>
        </p:nvSpPr>
        <p:spPr>
          <a:xfrm>
            <a:off x="5142527" y="1006942"/>
            <a:ext cx="3143467" cy="3143467"/>
          </a:xfrm>
          <a:prstGeom prst="ellipse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212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80270" y="54269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80270" y="1307739"/>
            <a:ext cx="7886700" cy="30780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9841" y="1405968"/>
            <a:ext cx="3868340" cy="2726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629841" y="1878806"/>
            <a:ext cx="3868340" cy="26239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body"/>
          </p:nvPr>
        </p:nvSpPr>
        <p:spPr>
          <a:xfrm>
            <a:off x="4629150" y="1384481"/>
            <a:ext cx="3887391" cy="301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b="0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7"/>
          <p:cNvSpPr txBox="1"/>
          <p:nvPr>
            <p:ph idx="4" type="body"/>
          </p:nvPr>
        </p:nvSpPr>
        <p:spPr>
          <a:xfrm>
            <a:off x="4629150" y="1878806"/>
            <a:ext cx="3887391" cy="26239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3pPr>
            <a:lvl4pPr indent="-2794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4pPr>
            <a:lvl5pPr indent="-2794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623888" y="2018922"/>
            <a:ext cx="632337" cy="65714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type="title"/>
          </p:nvPr>
        </p:nvSpPr>
        <p:spPr>
          <a:xfrm>
            <a:off x="629841" y="740569"/>
            <a:ext cx="2949178" cy="80248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1" y="1759527"/>
            <a:ext cx="2949178" cy="26422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cial Points">
  <p:cSld name="Special Poin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>
            <p:ph type="title"/>
          </p:nvPr>
        </p:nvSpPr>
        <p:spPr>
          <a:xfrm>
            <a:off x="623888" y="872478"/>
            <a:ext cx="4626986" cy="94581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623888" y="2264416"/>
            <a:ext cx="4626986" cy="10607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5174673" y="1559020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b="0"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5174673" y="2535542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5174673" y="3512065"/>
            <a:ext cx="3019858" cy="73102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627459" y="1975638"/>
            <a:ext cx="632337" cy="65714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6286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Char char="•"/>
              <a:defRPr sz="8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4629150" y="1369219"/>
            <a:ext cx="3886200" cy="31348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>
                <a:solidFill>
                  <a:srgbClr val="3A3838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>
                <a:solidFill>
                  <a:srgbClr val="3A3838"/>
                </a:solidFill>
              </a:defRPr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>
                <a:solidFill>
                  <a:srgbClr val="3A3838"/>
                </a:solidFill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Char char="•"/>
              <a:defRPr sz="900">
                <a:solidFill>
                  <a:srgbClr val="3A383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type="title"/>
          </p:nvPr>
        </p:nvSpPr>
        <p:spPr>
          <a:xfrm>
            <a:off x="629841" y="640677"/>
            <a:ext cx="2949178" cy="9023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/>
          <p:nvPr>
            <p:ph idx="2" type="pic"/>
          </p:nvPr>
        </p:nvSpPr>
        <p:spPr>
          <a:xfrm>
            <a:off x="3887391" y="640678"/>
            <a:ext cx="4629150" cy="3755111"/>
          </a:xfrm>
          <a:prstGeom prst="rect">
            <a:avLst/>
          </a:prstGeom>
          <a:noFill/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629841" y="1774105"/>
            <a:ext cx="2949178" cy="26276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27459" y="1642676"/>
            <a:ext cx="632337" cy="65714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00000"/>
              </a:gs>
              <a:gs pos="100000">
                <a:srgbClr val="2F5496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7.png"/><Relationship Id="rId13" Type="http://schemas.openxmlformats.org/officeDocument/2006/relationships/image" Target="../media/image39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hyperlink" Target="https://www.facebook.com/IIITBofficial/" TargetMode="External"/><Relationship Id="rId9" Type="http://schemas.openxmlformats.org/officeDocument/2006/relationships/hyperlink" Target="https://www.instagram.com/iiitb_official/" TargetMode="External"/><Relationship Id="rId15" Type="http://schemas.openxmlformats.org/officeDocument/2006/relationships/image" Target="../media/image42.jpg"/><Relationship Id="rId14" Type="http://schemas.openxmlformats.org/officeDocument/2006/relationships/image" Target="../media/image40.jpg"/><Relationship Id="rId16" Type="http://schemas.openxmlformats.org/officeDocument/2006/relationships/hyperlink" Target="http://www.iiitb.ac.in/" TargetMode="External"/><Relationship Id="rId5" Type="http://schemas.openxmlformats.org/officeDocument/2006/relationships/hyperlink" Target="https://twitter.com/IIITB_official" TargetMode="External"/><Relationship Id="rId6" Type="http://schemas.openxmlformats.org/officeDocument/2006/relationships/hyperlink" Target="https://www.linkedin.com/school/iiit-bangalore/" TargetMode="External"/><Relationship Id="rId7" Type="http://schemas.openxmlformats.org/officeDocument/2006/relationships/hyperlink" Target="https://www.youtube.com/user/iiitbmedia" TargetMode="External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623888" y="872478"/>
            <a:ext cx="4626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000"/>
              <a:t>Low-Power Retentive True Single-Phase-Clocked Flip-Flop With Redundant-Precharge-Free Operation</a:t>
            </a:r>
            <a:endParaRPr sz="2000"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623888" y="2264416"/>
            <a:ext cx="46269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</a:pPr>
            <a:r>
              <a:rPr lang="en-GB"/>
              <a:t>By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</a:pPr>
            <a:r>
              <a:rPr lang="en-GB"/>
              <a:t>Yathin Kumar  - IMT2020550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</a:pPr>
            <a:r>
              <a:rPr lang="en-GB"/>
              <a:t>B Sathiya Naraayanan - IMT2020534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</a:pPr>
            <a:r>
              <a:rPr lang="en-GB"/>
              <a:t>Maurya Patel -  IMT2020517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None/>
            </a:pPr>
            <a:r>
              <a:rPr lang="en-GB"/>
              <a:t>Paras  - IMT2020547</a:t>
            </a:r>
            <a:endParaRPr/>
          </a:p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Transistor Level Optimization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611" y="1520717"/>
            <a:ext cx="4054214" cy="24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75" y="1520725"/>
            <a:ext cx="3868200" cy="251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3089675" y="2795000"/>
            <a:ext cx="426000" cy="42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629850" y="1205850"/>
            <a:ext cx="13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S2CFF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4609600" y="1205850"/>
            <a:ext cx="11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</a:t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5510200" y="1991900"/>
            <a:ext cx="426000" cy="42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Other functionalities </a:t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>
            <a:off x="6336925" y="2412075"/>
            <a:ext cx="302700" cy="319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00" y="1529300"/>
            <a:ext cx="4020079" cy="27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974" y="1568463"/>
            <a:ext cx="3763150" cy="26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764900" y="1205850"/>
            <a:ext cx="9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4991700" y="1241225"/>
            <a:ext cx="9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Other functionalities </a:t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764900" y="1205850"/>
            <a:ext cx="369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SEU tolerant</a:t>
            </a:r>
            <a:r>
              <a:rPr lang="en-GB"/>
              <a:t>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4991700" y="1241225"/>
            <a:ext cx="9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200" y="1360600"/>
            <a:ext cx="3490974" cy="32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750100" y="1339450"/>
            <a:ext cx="780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Schematics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Simulation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PSO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PROPOSED-schematic</a:t>
            </a:r>
            <a:endParaRPr sz="2100"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75" y="1310729"/>
            <a:ext cx="5223904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5" name="Google Shape;255;p39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PROPOSED-schematic</a:t>
            </a:r>
            <a:endParaRPr sz="2100"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58254"/>
            <a:ext cx="5534144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2" name="Google Shape;262;p40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PROPOSED -PSO  </a:t>
            </a:r>
            <a:endParaRPr sz="2100"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50" y="1400279"/>
            <a:ext cx="59436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9" name="Google Shape;269;p41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TCFF</a:t>
            </a:r>
            <a:r>
              <a:rPr lang="en-GB" sz="2100"/>
              <a:t> - schematic</a:t>
            </a:r>
            <a:endParaRPr sz="2100"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200" y="1261204"/>
            <a:ext cx="6752126" cy="30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TCFF - schematic</a:t>
            </a:r>
            <a:endParaRPr sz="2100"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58254"/>
            <a:ext cx="5290884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Google Shape;283;p43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TCFF -PSO  </a:t>
            </a:r>
            <a:endParaRPr sz="2100"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358254"/>
            <a:ext cx="59436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680270" y="54269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Agenda 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680270" y="1307739"/>
            <a:ext cx="7886700" cy="30780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Introduction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State of art designs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Proposed design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Results and Simulations </a:t>
            </a:r>
            <a:endParaRPr sz="1400"/>
          </a:p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44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SPC-18T</a:t>
            </a:r>
            <a:r>
              <a:rPr lang="en-GB" sz="2100"/>
              <a:t> - schematic</a:t>
            </a:r>
            <a:endParaRPr sz="2100"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00" y="1409625"/>
            <a:ext cx="7655275" cy="27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45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SPC-18T - schematic</a:t>
            </a:r>
            <a:endParaRPr sz="2100"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58254"/>
            <a:ext cx="59436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4" name="Google Shape;304;p46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SPC-18T</a:t>
            </a:r>
            <a:r>
              <a:rPr lang="en-GB" sz="2100"/>
              <a:t>-PSO  </a:t>
            </a:r>
            <a:endParaRPr sz="2100"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358254"/>
            <a:ext cx="59436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47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S2CFF</a:t>
            </a:r>
            <a:r>
              <a:rPr lang="en-GB" sz="2100"/>
              <a:t> - schematic</a:t>
            </a:r>
            <a:endParaRPr sz="2100"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58254"/>
            <a:ext cx="5197357" cy="30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S2CFF - schematic</a:t>
            </a:r>
            <a:endParaRPr sz="2100"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58254"/>
            <a:ext cx="4767034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5" name="Google Shape;325;p49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S2CFF-PSO  </a:t>
            </a:r>
            <a:endParaRPr sz="2100"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358254"/>
            <a:ext cx="5054807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2" name="Google Shape;332;p50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ACFF</a:t>
            </a:r>
            <a:r>
              <a:rPr lang="en-GB" sz="2100"/>
              <a:t> - schematic</a:t>
            </a:r>
            <a:endParaRPr sz="2100"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282054"/>
            <a:ext cx="6449680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9" name="Google Shape;339;p51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ACFF - schematic</a:t>
            </a:r>
            <a:endParaRPr sz="2100"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358254"/>
            <a:ext cx="5305460" cy="30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6" name="Google Shape;346;p52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AC</a:t>
            </a:r>
            <a:r>
              <a:rPr lang="en-GB" sz="2100"/>
              <a:t>FF-PSO  </a:t>
            </a:r>
            <a:endParaRPr sz="2100"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434454"/>
            <a:ext cx="59436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3" name="Google Shape;353;p53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SET</a:t>
            </a:r>
            <a:r>
              <a:rPr lang="en-GB" sz="2100"/>
              <a:t> - schematic</a:t>
            </a:r>
            <a:endParaRPr sz="2100"/>
          </a:p>
        </p:txBody>
      </p:sp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282054"/>
            <a:ext cx="6507270" cy="30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80270" y="542694"/>
            <a:ext cx="7886700" cy="648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680270" y="1307739"/>
            <a:ext cx="7886700" cy="307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Objective of Paper  - To design power efficient flip-flop that can operate at low </a:t>
            </a:r>
            <a:r>
              <a:rPr lang="en-GB" sz="1400"/>
              <a:t>voltages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Applications  - Sequential circuits which use more no.of flip- flops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Approach -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Voltage scaling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Eliminating redundant charging and discharging of internal nodes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Optimisation in circuit level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0" name="Google Shape;360;p54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RE</a:t>
            </a:r>
            <a:r>
              <a:rPr lang="en-GB" sz="2100"/>
              <a:t>SET - schematic</a:t>
            </a:r>
            <a:endParaRPr sz="2100"/>
          </a:p>
        </p:txBody>
      </p:sp>
      <p:pic>
        <p:nvPicPr>
          <p:cNvPr id="361" name="Google Shape;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358254"/>
            <a:ext cx="6754072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7" name="Google Shape;367;p55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SEU - schematic</a:t>
            </a:r>
            <a:endParaRPr sz="2100"/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3">
            <a:alphaModFix/>
          </a:blip>
          <a:srcRect b="17712" l="30388" r="27299" t="20787"/>
          <a:stretch/>
        </p:blipFill>
        <p:spPr>
          <a:xfrm>
            <a:off x="2293034" y="1088050"/>
            <a:ext cx="4291368" cy="35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680270" y="54269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680270" y="1307739"/>
            <a:ext cx="78867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Supply voltage vs Power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Data activity vs Power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Supply voltage vs Setup time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Supply voltage vs Hold time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5" name="Google Shape;375;p56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1" name="Google Shape;381;p57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Simulation of S2CFF</a:t>
            </a:r>
            <a:endParaRPr sz="2100"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900" y="1270335"/>
            <a:ext cx="6146602" cy="32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8" name="Google Shape;388;p58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Simulation of Proposed</a:t>
            </a:r>
            <a:endParaRPr sz="2100"/>
          </a:p>
        </p:txBody>
      </p:sp>
      <p:pic>
        <p:nvPicPr>
          <p:cNvPr id="389" name="Google Shape;3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14" y="1140525"/>
            <a:ext cx="6047174" cy="32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59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Supply voltage vs Normalised Power </a:t>
            </a:r>
            <a:endParaRPr sz="2100"/>
          </a:p>
        </p:txBody>
      </p:sp>
      <p:graphicFrame>
        <p:nvGraphicFramePr>
          <p:cNvPr id="396" name="Google Shape;396;p59"/>
          <p:cNvGraphicFramePr/>
          <p:nvPr/>
        </p:nvGraphicFramePr>
        <p:xfrm>
          <a:off x="739163" y="162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{0B402CC3-2070-41A9-986B-7F7EA505D4B0}</a:tableStyleId>
              </a:tblPr>
              <a:tblGrid>
                <a:gridCol w="1414700"/>
                <a:gridCol w="1113925"/>
                <a:gridCol w="957975"/>
                <a:gridCol w="1091650"/>
                <a:gridCol w="902275"/>
              </a:tblGrid>
              <a:tr h="42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Supply voltage (V)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SPC-18T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TGFF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Proposed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s2cff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177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282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151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253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266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348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197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336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458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253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418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1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1.1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396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314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97" name="Google Shape;397;p59"/>
          <p:cNvSpPr txBox="1"/>
          <p:nvPr/>
        </p:nvSpPr>
        <p:spPr>
          <a:xfrm>
            <a:off x="628650" y="1294275"/>
            <a:ext cx="19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in nW</a:t>
            </a:r>
            <a:endParaRPr/>
          </a:p>
        </p:txBody>
      </p:sp>
      <p:sp>
        <p:nvSpPr>
          <p:cNvPr id="398" name="Google Shape;398;p59"/>
          <p:cNvSpPr txBox="1"/>
          <p:nvPr/>
        </p:nvSpPr>
        <p:spPr>
          <a:xfrm>
            <a:off x="6404150" y="1638850"/>
            <a:ext cx="207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activity = 10% and clk at 100MHz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4" name="Google Shape;404;p60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Supply voltage vs Normalised Power </a:t>
            </a:r>
            <a:endParaRPr sz="2100"/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100" y="1322375"/>
            <a:ext cx="5782724" cy="30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1" name="Google Shape;411;p61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Data activity </a:t>
            </a:r>
            <a:r>
              <a:rPr lang="en-GB" sz="2100"/>
              <a:t>vs Normalised Power </a:t>
            </a:r>
            <a:endParaRPr sz="2100"/>
          </a:p>
        </p:txBody>
      </p:sp>
      <p:graphicFrame>
        <p:nvGraphicFramePr>
          <p:cNvPr id="412" name="Google Shape;412;p61"/>
          <p:cNvGraphicFramePr/>
          <p:nvPr/>
        </p:nvGraphicFramePr>
        <p:xfrm>
          <a:off x="712700" y="166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{0B402CC3-2070-41A9-986B-7F7EA505D4B0}</a:tableStyleId>
              </a:tblPr>
              <a:tblGrid>
                <a:gridCol w="1222775"/>
                <a:gridCol w="761525"/>
                <a:gridCol w="791750"/>
                <a:gridCol w="985050"/>
                <a:gridCol w="985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Data activity (%)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SPC-18T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TGFF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Proposed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s2cff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397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148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396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314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409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605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648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613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632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907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1162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1072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1078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13" name="Google Shape;413;p61"/>
          <p:cNvSpPr txBox="1"/>
          <p:nvPr/>
        </p:nvSpPr>
        <p:spPr>
          <a:xfrm>
            <a:off x="628650" y="1315263"/>
            <a:ext cx="16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in nW</a:t>
            </a:r>
            <a:endParaRPr/>
          </a:p>
        </p:txBody>
      </p:sp>
      <p:sp>
        <p:nvSpPr>
          <p:cNvPr id="414" name="Google Shape;414;p61"/>
          <p:cNvSpPr txBox="1"/>
          <p:nvPr/>
        </p:nvSpPr>
        <p:spPr>
          <a:xfrm>
            <a:off x="712700" y="3311325"/>
            <a:ext cx="219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voltage = 1.1V and clk at 100MHz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0" name="Google Shape;420;p62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Data activity vs Normalised Power </a:t>
            </a:r>
            <a:endParaRPr sz="2100"/>
          </a:p>
        </p:txBody>
      </p:sp>
      <p:pic>
        <p:nvPicPr>
          <p:cNvPr id="421" name="Google Shape;4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750" y="1358254"/>
            <a:ext cx="5815301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63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Results</a:t>
            </a:r>
            <a:endParaRPr sz="2100"/>
          </a:p>
        </p:txBody>
      </p:sp>
      <p:graphicFrame>
        <p:nvGraphicFramePr>
          <p:cNvPr id="428" name="Google Shape;428;p63"/>
          <p:cNvGraphicFramePr/>
          <p:nvPr/>
        </p:nvGraphicFramePr>
        <p:xfrm>
          <a:off x="628650" y="19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{0B402CC3-2070-41A9-986B-7F7EA505D4B0}</a:tableStyleId>
              </a:tblPr>
              <a:tblGrid>
                <a:gridCol w="1079025"/>
                <a:gridCol w="677325"/>
                <a:gridCol w="841200"/>
                <a:gridCol w="1137000"/>
                <a:gridCol w="1137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Parameter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TGFF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SPC-18T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s2cff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Proposed 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Clock to q (ps)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118.2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48.5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Power nW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396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509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314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PDP fJ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0.019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0.01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29" name="Google Shape;429;p63"/>
          <p:cNvSpPr txBox="1"/>
          <p:nvPr/>
        </p:nvSpPr>
        <p:spPr>
          <a:xfrm>
            <a:off x="680750" y="3210475"/>
            <a:ext cx="23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activity = 10%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Clk at 100MHz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Voltage  = 1.1V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Advantages </a:t>
            </a:r>
            <a:endParaRPr b="1"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No contention on the output node </a:t>
            </a:r>
            <a:endParaRPr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Drawbacks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Large clock network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Unnecessary toggling of CKN and CKI nodes even when the data activity is 0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Not single phases clock.</a:t>
            </a:r>
            <a:endParaRPr sz="1400"/>
          </a:p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4358987" y="4597003"/>
            <a:ext cx="4260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628650" y="557854"/>
            <a:ext cx="7886700" cy="647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TGFF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50" y="1518489"/>
            <a:ext cx="3868199" cy="265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/>
          <p:nvPr/>
        </p:nvSpPr>
        <p:spPr>
          <a:xfrm rot="-2219635">
            <a:off x="5059499" y="1924557"/>
            <a:ext cx="277201" cy="1765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/>
          <p:nvPr/>
        </p:nvSpPr>
        <p:spPr>
          <a:xfrm rot="-7834060">
            <a:off x="5749814" y="1915667"/>
            <a:ext cx="277237" cy="1765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5" name="Google Shape;435;p64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Simulation of Proposed design with Reset</a:t>
            </a:r>
            <a:endParaRPr sz="2100"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50" y="1358254"/>
            <a:ext cx="5816440" cy="30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2" name="Google Shape;442;p65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Simulation of proposed design with set signal</a:t>
            </a:r>
            <a:endParaRPr sz="2100"/>
          </a:p>
        </p:txBody>
      </p:sp>
      <p:pic>
        <p:nvPicPr>
          <p:cNvPr id="443" name="Google Shape;4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850" y="1358254"/>
            <a:ext cx="5816440" cy="30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9" name="Google Shape;449;p66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Simulation</a:t>
            </a:r>
            <a:r>
              <a:rPr lang="en-GB" sz="2100"/>
              <a:t> for calculating setup and hold time</a:t>
            </a:r>
            <a:endParaRPr sz="2100"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400" y="1358254"/>
            <a:ext cx="5486844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6" name="Google Shape;456;p67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Supply voltage vs Hold time </a:t>
            </a:r>
            <a:endParaRPr sz="2100"/>
          </a:p>
        </p:txBody>
      </p:sp>
      <p:pic>
        <p:nvPicPr>
          <p:cNvPr id="457" name="Google Shape;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358254"/>
            <a:ext cx="5815301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3" name="Google Shape;463;p68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Supply voltage vs Setup time </a:t>
            </a:r>
            <a:endParaRPr sz="2100"/>
          </a:p>
        </p:txBody>
      </p:sp>
      <p:pic>
        <p:nvPicPr>
          <p:cNvPr id="464" name="Google Shape;4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282054"/>
            <a:ext cx="5815301" cy="3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0" name="Google Shape;470;p69"/>
          <p:cNvSpPr/>
          <p:nvPr/>
        </p:nvSpPr>
        <p:spPr>
          <a:xfrm>
            <a:off x="0" y="3449782"/>
            <a:ext cx="9144000" cy="16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1" name="Google Shape;471;p69"/>
          <p:cNvGrpSpPr/>
          <p:nvPr/>
        </p:nvGrpSpPr>
        <p:grpSpPr>
          <a:xfrm>
            <a:off x="743945" y="3841901"/>
            <a:ext cx="6342431" cy="915321"/>
            <a:chOff x="1189206" y="4703095"/>
            <a:chExt cx="8456574" cy="1220428"/>
          </a:xfrm>
        </p:grpSpPr>
        <p:pic>
          <p:nvPicPr>
            <p:cNvPr id="472" name="Google Shape;47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8286" y="4770195"/>
              <a:ext cx="254872" cy="254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69"/>
            <p:cNvSpPr/>
            <p:nvPr/>
          </p:nvSpPr>
          <p:spPr>
            <a:xfrm>
              <a:off x="1548231" y="4730873"/>
              <a:ext cx="3241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9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https://www.facebook.com/IIITBofficial/</a:t>
              </a:r>
              <a:r>
                <a:rPr b="0" i="0" lang="en-GB" sz="900" u="none" cap="none" strike="noStrike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/>
            </a:p>
          </p:txBody>
        </p:sp>
        <p:sp>
          <p:nvSpPr>
            <p:cNvPr id="474" name="Google Shape;474;p69"/>
            <p:cNvSpPr/>
            <p:nvPr/>
          </p:nvSpPr>
          <p:spPr>
            <a:xfrm>
              <a:off x="6296751" y="4703095"/>
              <a:ext cx="25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https://twitter.com/IIITB_official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9"/>
            <p:cNvSpPr/>
            <p:nvPr/>
          </p:nvSpPr>
          <p:spPr>
            <a:xfrm>
              <a:off x="1499604" y="5158634"/>
              <a:ext cx="386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2F5496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https://www.linkedin.com/school/iiit-bangalore/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9"/>
            <p:cNvSpPr/>
            <p:nvPr/>
          </p:nvSpPr>
          <p:spPr>
            <a:xfrm>
              <a:off x="6293280" y="5164723"/>
              <a:ext cx="3352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/>
                </a:rPr>
                <a:t>https://www.youtube.com/user/iiitbmedia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MEDIA CENTER\Desktop\instagram-logos-png-images-free-download-2.png" id="477" name="Google Shape;477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80400" y="5652589"/>
              <a:ext cx="270934" cy="2709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69"/>
            <p:cNvSpPr/>
            <p:nvPr/>
          </p:nvSpPr>
          <p:spPr>
            <a:xfrm>
              <a:off x="1583028" y="5580812"/>
              <a:ext cx="3300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https://www.instagram.com/iiitb_official/</a:t>
              </a:r>
              <a:endParaRPr sz="9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MEDIA CENTER\Desktop\hd-youtube-logo-png-transparent-background-20.png" id="479" name="Google Shape;479;p6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85420" y="5192565"/>
              <a:ext cx="349251" cy="349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EDIA CENTER\Desktop\twitter_PNG3.png" id="480" name="Google Shape;480;p6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84714" y="4748949"/>
              <a:ext cx="375885" cy="375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MEDIA CENTER\Desktop\Popular_Social_Media-22-512 (1).png" id="481" name="Google Shape;481;p6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89206" y="5141061"/>
              <a:ext cx="469195" cy="4691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2" name="Google Shape;482;p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90975" y="3841901"/>
            <a:ext cx="897572" cy="89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48095" y="614266"/>
            <a:ext cx="3740452" cy="2591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IITB logo" id="484" name="Google Shape;484;p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90675" y="664008"/>
            <a:ext cx="875088" cy="72568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9"/>
          <p:cNvSpPr txBox="1"/>
          <p:nvPr/>
        </p:nvSpPr>
        <p:spPr>
          <a:xfrm>
            <a:off x="664172" y="1556609"/>
            <a:ext cx="39582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Institute of Information Technology Bangalore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26/C, Electronics City, Hosur Road, 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Bengaluru – 560 100, Karnataka, India</a:t>
            </a:r>
            <a:endParaRPr sz="11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www.iiitb.ac.in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Advantages </a:t>
            </a:r>
            <a:endParaRPr b="1"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Simplified </a:t>
            </a:r>
            <a:r>
              <a:rPr lang="en-GB" sz="1400"/>
              <a:t>logic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No.of transistors connected to clk signal are less</a:t>
            </a:r>
            <a:endParaRPr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Drawbacks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Redundant charging and discharging of node F1.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Short circuit path 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 1-&gt;0 L1 charged at neg edge of clk and discharged as shown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Increase in hold time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" name="Google Shape;158;p29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SPC-18T </a:t>
            </a:r>
            <a:r>
              <a:rPr lang="en-GB"/>
              <a:t>- Single phase clock Flip-Flop 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590895"/>
            <a:ext cx="3906951" cy="224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 rot="-2291328">
            <a:off x="6269679" y="2739929"/>
            <a:ext cx="336269" cy="1427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 rot="-2291328">
            <a:off x="4706004" y="2777079"/>
            <a:ext cx="336269" cy="1427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4358975" y="2075350"/>
            <a:ext cx="7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4" name="Google Shape;164;p29"/>
          <p:cNvSpPr/>
          <p:nvPr/>
        </p:nvSpPr>
        <p:spPr>
          <a:xfrm rot="5400000">
            <a:off x="5313033" y="2759135"/>
            <a:ext cx="352500" cy="27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rot="5400000">
            <a:off x="6553925" y="3178975"/>
            <a:ext cx="352500" cy="232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Advantages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No </a:t>
            </a:r>
            <a:r>
              <a:rPr lang="en-GB" sz="1400"/>
              <a:t>current</a:t>
            </a:r>
            <a:r>
              <a:rPr lang="en-GB" sz="1400"/>
              <a:t> congestion at output node </a:t>
            </a:r>
            <a:endParaRPr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t/>
            </a:r>
            <a:endParaRPr b="1" sz="1400"/>
          </a:p>
          <a:p>
            <a:pPr indent="-1016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</a:pPr>
            <a:r>
              <a:rPr b="1" lang="en-GB" sz="1400"/>
              <a:t>Drawbacks</a:t>
            </a:r>
            <a:r>
              <a:rPr lang="en-GB" sz="1400"/>
              <a:t>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Unnecessary precharge and discharge - </a:t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When D=0 and neg half cycle of clk N2 is charged by M7 and discharged by M8 and M10 at rising edge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100"/>
              <a:t>S2CFF -  Static Single-phase-clocked contention-free Flip-Flop</a:t>
            </a:r>
            <a:endParaRPr sz="2100"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325" y="1548300"/>
            <a:ext cx="4189800" cy="22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6526100" y="1899925"/>
            <a:ext cx="235200" cy="5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545450" y="2821775"/>
            <a:ext cx="196500" cy="64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Proposed design</a:t>
            </a:r>
            <a:r>
              <a:rPr lang="en-GB" sz="1400"/>
              <a:t>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Features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Input aware pre-charge scheme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Floating Node Analysis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Transistor Level Optimization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Works at sub threshold </a:t>
            </a:r>
            <a:r>
              <a:rPr lang="en-GB" sz="1400"/>
              <a:t>voltages.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31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TSPC - True Single phase clocked FF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611" y="1520717"/>
            <a:ext cx="4054214" cy="24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</a:t>
            </a:r>
            <a:r>
              <a:rPr lang="en-GB" sz="1400"/>
              <a:t>he precharge operation of the node N2 in S2CFF when the input data remains 0 is unnecessary.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M1 transistor is introduced to eliminate this energy wastage. 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The input of M1 is inverted D so, if D=0 no charging and if D=1 it pre-charges as usual.  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Input aware pre-charge scheme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611" y="1520717"/>
            <a:ext cx="4054214" cy="24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/>
          <p:nvPr/>
        </p:nvSpPr>
        <p:spPr>
          <a:xfrm>
            <a:off x="6336925" y="2412075"/>
            <a:ext cx="302700" cy="319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2" type="body"/>
          </p:nvPr>
        </p:nvSpPr>
        <p:spPr>
          <a:xfrm>
            <a:off x="629850" y="1330787"/>
            <a:ext cx="3868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V</a:t>
            </a:r>
            <a:r>
              <a:rPr lang="en-GB" sz="1400"/>
              <a:t>oltage of floating nodes may change after transition due to the leakage current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Using eliminated redundant charging of N2 but at Neg half cycle N2 is floating when D=0.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When Q=1 M3 should be off and M10 on to keep N3 0 so, N2 should be high</a:t>
            </a:r>
            <a:endParaRPr sz="14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 sz="1400"/>
              <a:t>M2 is added to keep N2 high which is controlled by N3.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98" name="Google Shape;198;p33"/>
          <p:cNvSpPr txBox="1"/>
          <p:nvPr>
            <p:ph idx="12" type="sldNum"/>
          </p:nvPr>
        </p:nvSpPr>
        <p:spPr>
          <a:xfrm>
            <a:off x="4358987" y="4597003"/>
            <a:ext cx="42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628650" y="557854"/>
            <a:ext cx="78867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GB"/>
              <a:t>Floating Node Analysis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611" y="1520717"/>
            <a:ext cx="4054214" cy="24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6336925" y="2412075"/>
            <a:ext cx="302700" cy="319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6688325" y="2187775"/>
            <a:ext cx="302700" cy="38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